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70" r:id="rId14"/>
    <p:sldId id="271"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50" d="100"/>
          <a:sy n="50"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D48ED-92DA-4707-A765-D6827E677018}"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416084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48ED-92DA-4707-A765-D6827E677018}"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145642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48ED-92DA-4707-A765-D6827E677018}"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266758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48ED-92DA-4707-A765-D6827E677018}"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70735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D48ED-92DA-4707-A765-D6827E677018}"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9667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D48ED-92DA-4707-A765-D6827E677018}"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286725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D48ED-92DA-4707-A765-D6827E677018}" type="datetimeFigureOut">
              <a:rPr lang="en-US" smtClean="0"/>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154393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D48ED-92DA-4707-A765-D6827E677018}" type="datetimeFigureOut">
              <a:rPr lang="en-US" smtClean="0"/>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29508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D48ED-92DA-4707-A765-D6827E677018}" type="datetimeFigureOut">
              <a:rPr lang="en-US" smtClean="0"/>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113419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D48ED-92DA-4707-A765-D6827E677018}"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238346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6D48ED-92DA-4707-A765-D6827E677018}"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286B4-2296-4679-AB0F-4A1DC356888B}" type="slidenum">
              <a:rPr lang="en-US" smtClean="0"/>
              <a:t>‹#›</a:t>
            </a:fld>
            <a:endParaRPr lang="en-US"/>
          </a:p>
        </p:txBody>
      </p:sp>
    </p:spTree>
    <p:extLst>
      <p:ext uri="{BB962C8B-B14F-4D97-AF65-F5344CB8AC3E}">
        <p14:creationId xmlns:p14="http://schemas.microsoft.com/office/powerpoint/2010/main" val="27635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D48ED-92DA-4707-A765-D6827E677018}" type="datetimeFigureOut">
              <a:rPr lang="en-US" smtClean="0"/>
              <a:t>4/7/2019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286B4-2296-4679-AB0F-4A1DC356888B}" type="slidenum">
              <a:rPr lang="en-US" smtClean="0"/>
              <a:t>‹#›</a:t>
            </a:fld>
            <a:endParaRPr lang="en-US"/>
          </a:p>
        </p:txBody>
      </p:sp>
    </p:spTree>
    <p:extLst>
      <p:ext uri="{BB962C8B-B14F-4D97-AF65-F5344CB8AC3E}">
        <p14:creationId xmlns:p14="http://schemas.microsoft.com/office/powerpoint/2010/main" val="448719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Random Forest ensembles for detection and prediction of Alzheimer's disease with a good between-cohort robustness</a:t>
            </a:r>
            <a:endParaRPr lang="en-US" sz="2800" dirty="0"/>
          </a:p>
        </p:txBody>
      </p:sp>
      <p:sp>
        <p:nvSpPr>
          <p:cNvPr id="3" name="Subtitle 2"/>
          <p:cNvSpPr>
            <a:spLocks noGrp="1"/>
          </p:cNvSpPr>
          <p:nvPr>
            <p:ph type="subTitle" idx="1"/>
          </p:nvPr>
        </p:nvSpPr>
        <p:spPr/>
        <p:txBody>
          <a:bodyPr>
            <a:normAutofit/>
          </a:bodyPr>
          <a:lstStyle/>
          <a:p>
            <a:r>
              <a:rPr lang="en-US" sz="1400" dirty="0" err="1" smtClean="0"/>
              <a:t>A.V.Lebedev</a:t>
            </a:r>
            <a:r>
              <a:rPr lang="en-US" sz="1400" dirty="0" smtClean="0"/>
              <a:t>, </a:t>
            </a:r>
            <a:r>
              <a:rPr lang="en-US" sz="1400" dirty="0" err="1" smtClean="0"/>
              <a:t>E.Westman</a:t>
            </a:r>
            <a:r>
              <a:rPr lang="en-US" sz="1400" dirty="0" smtClean="0"/>
              <a:t>, </a:t>
            </a:r>
            <a:r>
              <a:rPr lang="en-US" sz="1400" dirty="0" err="1" smtClean="0"/>
              <a:t>G.J.P.Van</a:t>
            </a:r>
            <a:r>
              <a:rPr lang="en-US" sz="1400" dirty="0" smtClean="0"/>
              <a:t> </a:t>
            </a:r>
            <a:r>
              <a:rPr lang="en-US" sz="1400" dirty="0" err="1" smtClean="0"/>
              <a:t>Westen</a:t>
            </a:r>
            <a:r>
              <a:rPr lang="en-US" sz="1400" dirty="0" smtClean="0"/>
              <a:t>, </a:t>
            </a:r>
            <a:r>
              <a:rPr lang="en-US" sz="1400" dirty="0" err="1" smtClean="0"/>
              <a:t>M.G.Kramberger</a:t>
            </a:r>
            <a:r>
              <a:rPr lang="en-US" sz="1400" dirty="0" smtClean="0"/>
              <a:t>, </a:t>
            </a:r>
            <a:r>
              <a:rPr lang="en-US" sz="1400" dirty="0" err="1" smtClean="0"/>
              <a:t>A.Lundervold</a:t>
            </a:r>
            <a:r>
              <a:rPr lang="en-US" sz="1400" dirty="0" smtClean="0"/>
              <a:t>, </a:t>
            </a:r>
            <a:r>
              <a:rPr lang="en-US" sz="1400" dirty="0" err="1" smtClean="0"/>
              <a:t>D.Aarsland</a:t>
            </a:r>
            <a:r>
              <a:rPr lang="en-US" sz="1400" dirty="0" smtClean="0"/>
              <a:t>, </a:t>
            </a:r>
            <a:r>
              <a:rPr lang="en-US" sz="1400" dirty="0" err="1" smtClean="0"/>
              <a:t>H.Soininen</a:t>
            </a:r>
            <a:r>
              <a:rPr lang="en-US" sz="1400" dirty="0" smtClean="0"/>
              <a:t>, </a:t>
            </a:r>
            <a:r>
              <a:rPr lang="en-US" sz="1400" dirty="0" err="1" smtClean="0"/>
              <a:t>I.Kłoszewska</a:t>
            </a:r>
            <a:r>
              <a:rPr lang="en-US" sz="1400" dirty="0" smtClean="0"/>
              <a:t>, </a:t>
            </a:r>
            <a:r>
              <a:rPr lang="en-US" sz="1400" dirty="0" err="1" smtClean="0"/>
              <a:t>P.Mecocci</a:t>
            </a:r>
            <a:r>
              <a:rPr lang="en-US" sz="1400" dirty="0" smtClean="0"/>
              <a:t>, </a:t>
            </a:r>
            <a:r>
              <a:rPr lang="en-US" sz="1400" dirty="0" err="1" smtClean="0"/>
              <a:t>M.Tsolaki</a:t>
            </a:r>
            <a:r>
              <a:rPr lang="en-US" sz="1400" dirty="0" smtClean="0"/>
              <a:t>, </a:t>
            </a:r>
            <a:r>
              <a:rPr lang="en-US" sz="1400" dirty="0" err="1" smtClean="0"/>
              <a:t>B.Vellas</a:t>
            </a:r>
            <a:r>
              <a:rPr lang="en-US" sz="1400" dirty="0" smtClean="0"/>
              <a:t>, </a:t>
            </a:r>
            <a:r>
              <a:rPr lang="en-US" sz="1400" dirty="0" err="1" smtClean="0"/>
              <a:t>S.Lovestone</a:t>
            </a:r>
            <a:r>
              <a:rPr lang="en-US" sz="1400" dirty="0" smtClean="0"/>
              <a:t>, </a:t>
            </a:r>
            <a:r>
              <a:rPr lang="en-US" sz="1400" dirty="0" err="1" smtClean="0"/>
              <a:t>A.Simmons</a:t>
            </a:r>
            <a:endParaRPr lang="en-US" sz="1400" dirty="0" smtClean="0"/>
          </a:p>
          <a:p>
            <a:endParaRPr lang="en-US" sz="1400" dirty="0"/>
          </a:p>
          <a:p>
            <a:r>
              <a:rPr lang="fr-FR" sz="1400" b="1" dirty="0" smtClean="0"/>
              <a:t>NeuroImage: </a:t>
            </a:r>
            <a:r>
              <a:rPr lang="fr-FR" sz="1400" b="1" dirty="0" err="1" smtClean="0"/>
              <a:t>Clinical</a:t>
            </a:r>
            <a:r>
              <a:rPr lang="fr-FR" sz="1400" b="1" dirty="0" smtClean="0"/>
              <a:t>, </a:t>
            </a:r>
            <a:r>
              <a:rPr lang="fr-FR" sz="1400" dirty="0" smtClean="0"/>
              <a:t>Volume 6, 2014, Pages 115-125</a:t>
            </a:r>
          </a:p>
          <a:p>
            <a:endParaRPr lang="en-US" sz="1400" dirty="0"/>
          </a:p>
        </p:txBody>
      </p:sp>
    </p:spTree>
    <p:extLst>
      <p:ext uri="{BB962C8B-B14F-4D97-AF65-F5344CB8AC3E}">
        <p14:creationId xmlns:p14="http://schemas.microsoft.com/office/powerpoint/2010/main" val="311439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fa-IR" dirty="0"/>
          </a:p>
        </p:txBody>
      </p:sp>
      <p:sp>
        <p:nvSpPr>
          <p:cNvPr id="3" name="Content Placeholder 2"/>
          <p:cNvSpPr>
            <a:spLocks noGrp="1"/>
          </p:cNvSpPr>
          <p:nvPr>
            <p:ph idx="1"/>
          </p:nvPr>
        </p:nvSpPr>
        <p:spPr/>
        <p:txBody>
          <a:bodyPr/>
          <a:lstStyle/>
          <a:p>
            <a:r>
              <a:rPr lang="en-US" dirty="0"/>
              <a:t>main demographic </a:t>
            </a:r>
            <a:r>
              <a:rPr lang="en-US" dirty="0" smtClean="0"/>
              <a:t>characteristics</a:t>
            </a:r>
          </a:p>
          <a:p>
            <a:pPr lvl="1"/>
            <a:r>
              <a:rPr lang="en-US" dirty="0"/>
              <a:t>Significant differences between AD and HC subjects were observed in education, in addition to word recall</a:t>
            </a:r>
            <a:endParaRPr lang="fa-IR" dirty="0"/>
          </a:p>
        </p:txBody>
      </p:sp>
      <p:pic>
        <p:nvPicPr>
          <p:cNvPr id="4" name="Picture 3"/>
          <p:cNvPicPr>
            <a:picLocks noChangeAspect="1"/>
          </p:cNvPicPr>
          <p:nvPr/>
        </p:nvPicPr>
        <p:blipFill>
          <a:blip r:embed="rId2"/>
          <a:stretch>
            <a:fillRect/>
          </a:stretch>
        </p:blipFill>
        <p:spPr>
          <a:xfrm>
            <a:off x="2008682" y="3326283"/>
            <a:ext cx="7452531" cy="2985617"/>
          </a:xfrm>
          <a:prstGeom prst="rect">
            <a:avLst/>
          </a:prstGeom>
        </p:spPr>
      </p:pic>
    </p:spTree>
    <p:extLst>
      <p:ext uri="{BB962C8B-B14F-4D97-AF65-F5344CB8AC3E}">
        <p14:creationId xmlns:p14="http://schemas.microsoft.com/office/powerpoint/2010/main" val="302259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838200" y="1825625"/>
            <a:ext cx="10515600" cy="2340704"/>
          </a:xfrm>
        </p:spPr>
        <p:txBody>
          <a:bodyPr/>
          <a:lstStyle/>
          <a:p>
            <a:r>
              <a:rPr lang="en-US" dirty="0" smtClean="0"/>
              <a:t>Demographics</a:t>
            </a:r>
            <a:endParaRPr lang="en-US" dirty="0"/>
          </a:p>
        </p:txBody>
      </p:sp>
      <p:pic>
        <p:nvPicPr>
          <p:cNvPr id="5" name="Picture 4"/>
          <p:cNvPicPr>
            <a:picLocks noChangeAspect="1"/>
          </p:cNvPicPr>
          <p:nvPr/>
        </p:nvPicPr>
        <p:blipFill>
          <a:blip r:embed="rId2"/>
          <a:stretch>
            <a:fillRect/>
          </a:stretch>
        </p:blipFill>
        <p:spPr>
          <a:xfrm>
            <a:off x="838201" y="2370933"/>
            <a:ext cx="10483924" cy="1739603"/>
          </a:xfrm>
          <a:prstGeom prst="rect">
            <a:avLst/>
          </a:prstGeom>
        </p:spPr>
      </p:pic>
      <p:sp>
        <p:nvSpPr>
          <p:cNvPr id="6" name="Content Placeholder 2"/>
          <p:cNvSpPr txBox="1">
            <a:spLocks/>
          </p:cNvSpPr>
          <p:nvPr/>
        </p:nvSpPr>
        <p:spPr>
          <a:xfrm>
            <a:off x="838200" y="4301266"/>
            <a:ext cx="10515600" cy="2340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Model </a:t>
            </a:r>
            <a:r>
              <a:rPr lang="en-US" dirty="0" smtClean="0"/>
              <a:t>tuning</a:t>
            </a:r>
            <a:endParaRPr lang="en-US" dirty="0"/>
          </a:p>
        </p:txBody>
      </p:sp>
      <p:pic>
        <p:nvPicPr>
          <p:cNvPr id="7" name="Picture 6"/>
          <p:cNvPicPr>
            <a:picLocks noChangeAspect="1"/>
          </p:cNvPicPr>
          <p:nvPr/>
        </p:nvPicPr>
        <p:blipFill>
          <a:blip r:embed="rId3"/>
          <a:stretch>
            <a:fillRect/>
          </a:stretch>
        </p:blipFill>
        <p:spPr>
          <a:xfrm>
            <a:off x="838199" y="4771623"/>
            <a:ext cx="10483926" cy="1870347"/>
          </a:xfrm>
          <a:prstGeom prst="rect">
            <a:avLst/>
          </a:prstGeom>
        </p:spPr>
      </p:pic>
    </p:spTree>
    <p:extLst>
      <p:ext uri="{BB962C8B-B14F-4D97-AF65-F5344CB8AC3E}">
        <p14:creationId xmlns:p14="http://schemas.microsoft.com/office/powerpoint/2010/main" val="11046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5607570" cy="4351338"/>
              </a:xfrm>
            </p:spPr>
            <p:txBody>
              <a:bodyPr>
                <a:normAutofit fontScale="70000" lnSpcReduction="20000"/>
              </a:bodyPr>
              <a:lstStyle/>
              <a:p>
                <a:r>
                  <a:rPr lang="en-US" dirty="0" smtClean="0"/>
                  <a:t>Classification</a:t>
                </a:r>
              </a:p>
              <a:p>
                <a:pPr lvl="1"/>
                <a:r>
                  <a:rPr lang="en-US" dirty="0"/>
                  <a:t>model trained using high-dimensional thickness </a:t>
                </a:r>
                <a:r>
                  <a:rPr lang="en-US" dirty="0" smtClean="0"/>
                  <a:t>measurements</a:t>
                </a:r>
              </a:p>
              <a:p>
                <a:pPr lvl="2"/>
                <a:r>
                  <a:rPr lang="en-US" dirty="0" smtClean="0"/>
                  <a:t>Sensitivity =  88.6%</a:t>
                </a:r>
              </a:p>
              <a:p>
                <a:pPr lvl="2"/>
                <a:r>
                  <a:rPr lang="en-US" dirty="0" smtClean="0"/>
                  <a:t>specificity = 90.7%</a:t>
                </a:r>
              </a:p>
              <a:p>
                <a:pPr lvl="2"/>
                <a:r>
                  <a:rPr lang="en-US" dirty="0" smtClean="0"/>
                  <a:t>out-of-bag AUC = 0.93</a:t>
                </a:r>
              </a:p>
              <a:p>
                <a:pPr lvl="1"/>
                <a:r>
                  <a:rPr lang="en-US" dirty="0"/>
                  <a:t>model trained using volumetric </a:t>
                </a:r>
                <a:r>
                  <a:rPr lang="en-US" dirty="0" smtClean="0"/>
                  <a:t>measurements</a:t>
                </a:r>
              </a:p>
              <a:p>
                <a:pPr lvl="2"/>
                <a:r>
                  <a:rPr lang="en-US" dirty="0"/>
                  <a:t>Sensitivity =  </a:t>
                </a:r>
                <a:r>
                  <a:rPr lang="en-US" dirty="0" smtClean="0"/>
                  <a:t>82.9%</a:t>
                </a:r>
                <a:endParaRPr lang="en-US" dirty="0"/>
              </a:p>
              <a:p>
                <a:pPr lvl="2"/>
                <a:r>
                  <a:rPr lang="en-US" dirty="0"/>
                  <a:t>specificity = </a:t>
                </a:r>
                <a:r>
                  <a:rPr lang="en-US" dirty="0" smtClean="0"/>
                  <a:t>86.7</a:t>
                </a:r>
                <a:r>
                  <a:rPr lang="en-US" dirty="0"/>
                  <a:t>%</a:t>
                </a:r>
              </a:p>
              <a:p>
                <a:pPr lvl="2"/>
                <a:r>
                  <a:rPr lang="en-US" dirty="0"/>
                  <a:t>out-of-bag AUC = </a:t>
                </a:r>
                <a:r>
                  <a:rPr lang="en-US" dirty="0" smtClean="0"/>
                  <a:t>0.91</a:t>
                </a:r>
              </a:p>
              <a:p>
                <a:pPr lvl="1"/>
                <a:r>
                  <a:rPr lang="en-US" dirty="0"/>
                  <a:t>the corresponding </a:t>
                </a:r>
                <a:r>
                  <a:rPr lang="en-US" dirty="0" smtClean="0"/>
                  <a:t>ones without </a:t>
                </a:r>
                <a:r>
                  <a:rPr lang="en-US" dirty="0"/>
                  <a:t>RFE revealed significant (p </a:t>
                </a:r>
                <a:r>
                  <a:rPr lang="en-US" dirty="0" smtClean="0"/>
                  <a:t>&lt; </a:t>
                </a:r>
                <a:r>
                  <a:rPr lang="en-US" dirty="0"/>
                  <a:t>0.001) advantages of RFE only for the model trained with high-dimensional cortical thickness measurements. The difference between the remaining two models was not significant</a:t>
                </a:r>
                <a:r>
                  <a:rPr lang="en-US" dirty="0" smtClean="0"/>
                  <a:t>.</a:t>
                </a:r>
              </a:p>
              <a:p>
                <a:pPr lvl="1"/>
                <a:r>
                  <a:rPr lang="en-US" dirty="0"/>
                  <a:t>Test </a:t>
                </a:r>
                <a:r>
                  <a:rPr lang="en-US" dirty="0" smtClean="0"/>
                  <a:t>set</a:t>
                </a:r>
              </a:p>
              <a:p>
                <a:pPr lvl="2"/>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𝐴𝑈𝐶</m:t>
                        </m:r>
                      </m:e>
                      <m:sub>
                        <m:r>
                          <a:rPr lang="en-US" b="0" i="1" smtClean="0">
                            <a:latin typeface="Cambria Math" panose="02040503050406030204" pitchFamily="18" charset="0"/>
                          </a:rPr>
                          <m:t>𝑅𝐹</m:t>
                        </m:r>
                        <m:r>
                          <a:rPr lang="en-US" b="0" i="1" smtClean="0">
                            <a:latin typeface="Cambria Math" panose="02040503050406030204" pitchFamily="18" charset="0"/>
                          </a:rPr>
                          <m:t>+</m:t>
                        </m:r>
                        <m:r>
                          <a:rPr lang="en-US" b="0" i="1" smtClean="0">
                            <a:latin typeface="Cambria Math" panose="02040503050406030204" pitchFamily="18" charset="0"/>
                          </a:rPr>
                          <m:t>𝑅𝐹𝐸</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98</m:t>
                    </m:r>
                  </m:oMath>
                </a14:m>
                <a:endParaRPr lang="en-US"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𝐴𝑈𝐶</m:t>
                        </m:r>
                      </m:e>
                      <m:sub>
                        <m:r>
                          <a:rPr lang="en-US" b="0" i="1" smtClean="0">
                            <a:latin typeface="Cambria Math" panose="02040503050406030204" pitchFamily="18" charset="0"/>
                          </a:rPr>
                          <m:t>𝑆𝑉𝑀</m:t>
                        </m:r>
                        <m:r>
                          <a:rPr lang="en-US" i="1">
                            <a:latin typeface="Cambria Math" panose="02040503050406030204" pitchFamily="18" charset="0"/>
                          </a:rPr>
                          <m:t>+</m:t>
                        </m:r>
                        <m:r>
                          <a:rPr lang="en-US" i="1">
                            <a:latin typeface="Cambria Math" panose="02040503050406030204" pitchFamily="18" charset="0"/>
                          </a:rPr>
                          <m:t>𝑅𝐹𝐸</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93</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5607570" cy="4351338"/>
              </a:xfrm>
              <a:blipFill>
                <a:blip r:embed="rId2"/>
                <a:stretch>
                  <a:fillRect l="-979" t="-2521" r="-1088"/>
                </a:stretch>
              </a:blipFill>
            </p:spPr>
            <p:txBody>
              <a:bodyPr/>
              <a:lstStyle/>
              <a:p>
                <a:r>
                  <a:rPr lang="fa-IR">
                    <a:noFill/>
                  </a:rPr>
                  <a:t> </a:t>
                </a:r>
              </a:p>
            </p:txBody>
          </p:sp>
        </mc:Fallback>
      </mc:AlternateContent>
      <p:pic>
        <p:nvPicPr>
          <p:cNvPr id="5" name="Picture 4"/>
          <p:cNvPicPr>
            <a:picLocks noChangeAspect="1"/>
          </p:cNvPicPr>
          <p:nvPr/>
        </p:nvPicPr>
        <p:blipFill>
          <a:blip r:embed="rId3"/>
          <a:stretch>
            <a:fillRect/>
          </a:stretch>
        </p:blipFill>
        <p:spPr>
          <a:xfrm>
            <a:off x="6563929" y="1809555"/>
            <a:ext cx="5164624" cy="3293308"/>
          </a:xfrm>
          <a:prstGeom prst="rect">
            <a:avLst/>
          </a:prstGeom>
        </p:spPr>
      </p:pic>
    </p:spTree>
    <p:extLst>
      <p:ext uri="{BB962C8B-B14F-4D97-AF65-F5344CB8AC3E}">
        <p14:creationId xmlns:p14="http://schemas.microsoft.com/office/powerpoint/2010/main" val="95042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fa-IR" dirty="0"/>
          </a:p>
        </p:txBody>
      </p:sp>
      <p:sp>
        <p:nvSpPr>
          <p:cNvPr id="3" name="Content Placeholder 2"/>
          <p:cNvSpPr>
            <a:spLocks noGrp="1"/>
          </p:cNvSpPr>
          <p:nvPr>
            <p:ph idx="1"/>
          </p:nvPr>
        </p:nvSpPr>
        <p:spPr>
          <a:xfrm>
            <a:off x="838200" y="1825625"/>
            <a:ext cx="10515600" cy="1816735"/>
          </a:xfrm>
        </p:spPr>
        <p:txBody>
          <a:bodyPr>
            <a:normAutofit/>
          </a:bodyPr>
          <a:lstStyle/>
          <a:p>
            <a:r>
              <a:rPr lang="en-US" sz="2400" dirty="0" smtClean="0"/>
              <a:t>Best </a:t>
            </a:r>
            <a:r>
              <a:rPr lang="en-US" sz="2400" dirty="0"/>
              <a:t>ability to predict MCI-to-AD conversion based on imaging data only was observed for the model in which all RF ensembles were combined by a majority vote, and was achieved at 76.6% in overall MCI-to-AD conversion detection sensitivity, 2 years before actual dementia onset (averaged value for 6th-, 12th-, 18th- and 24th-month converters) with a specificity of 75.0%</a:t>
            </a:r>
            <a:endParaRPr lang="fa-IR" sz="2400" dirty="0"/>
          </a:p>
        </p:txBody>
      </p:sp>
      <p:pic>
        <p:nvPicPr>
          <p:cNvPr id="5" name="Picture 4"/>
          <p:cNvPicPr>
            <a:picLocks noChangeAspect="1"/>
          </p:cNvPicPr>
          <p:nvPr/>
        </p:nvPicPr>
        <p:blipFill>
          <a:blip r:embed="rId2"/>
          <a:stretch>
            <a:fillRect/>
          </a:stretch>
        </p:blipFill>
        <p:spPr>
          <a:xfrm>
            <a:off x="981551" y="3823621"/>
            <a:ext cx="10228898" cy="2063781"/>
          </a:xfrm>
          <a:prstGeom prst="rect">
            <a:avLst/>
          </a:prstGeom>
        </p:spPr>
      </p:pic>
    </p:spTree>
    <p:extLst>
      <p:ext uri="{BB962C8B-B14F-4D97-AF65-F5344CB8AC3E}">
        <p14:creationId xmlns:p14="http://schemas.microsoft.com/office/powerpoint/2010/main" val="356911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fa-IR" dirty="0"/>
          </a:p>
        </p:txBody>
      </p:sp>
      <p:sp>
        <p:nvSpPr>
          <p:cNvPr id="3" name="Content Placeholder 2"/>
          <p:cNvSpPr>
            <a:spLocks noGrp="1"/>
          </p:cNvSpPr>
          <p:nvPr>
            <p:ph idx="1"/>
          </p:nvPr>
        </p:nvSpPr>
        <p:spPr/>
        <p:txBody>
          <a:bodyPr/>
          <a:lstStyle/>
          <a:p>
            <a:r>
              <a:rPr lang="en-US" dirty="0"/>
              <a:t>Robustness in different </a:t>
            </a:r>
            <a:r>
              <a:rPr lang="en-US" dirty="0" smtClean="0"/>
              <a:t>cohorts</a:t>
            </a:r>
          </a:p>
          <a:p>
            <a:pPr lvl="1"/>
            <a:r>
              <a:rPr lang="en-US" dirty="0"/>
              <a:t>best stability (both for AD detection and prediction) was found for the models trained with high-dimensional measures of cortical thickness and </a:t>
            </a:r>
            <a:r>
              <a:rPr lang="en-US" dirty="0" err="1"/>
              <a:t>parcelled</a:t>
            </a:r>
            <a:r>
              <a:rPr lang="en-US" dirty="0"/>
              <a:t> thickness with volumetric measures. Combined models trained using both imaging and non-imaging data demonstrated absence of accuracy drop</a:t>
            </a:r>
            <a:endParaRPr lang="fa-IR" dirty="0"/>
          </a:p>
        </p:txBody>
      </p:sp>
      <p:pic>
        <p:nvPicPr>
          <p:cNvPr id="4" name="Picture 3"/>
          <p:cNvPicPr>
            <a:picLocks noChangeAspect="1"/>
          </p:cNvPicPr>
          <p:nvPr/>
        </p:nvPicPr>
        <p:blipFill>
          <a:blip r:embed="rId2"/>
          <a:stretch>
            <a:fillRect/>
          </a:stretch>
        </p:blipFill>
        <p:spPr>
          <a:xfrm>
            <a:off x="838199" y="4001294"/>
            <a:ext cx="10583795" cy="2175669"/>
          </a:xfrm>
          <a:prstGeom prst="rect">
            <a:avLst/>
          </a:prstGeom>
        </p:spPr>
      </p:pic>
    </p:spTree>
    <p:extLst>
      <p:ext uri="{BB962C8B-B14F-4D97-AF65-F5344CB8AC3E}">
        <p14:creationId xmlns:p14="http://schemas.microsoft.com/office/powerpoint/2010/main" val="231729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TextBox 4"/>
          <p:cNvSpPr txBox="1"/>
          <p:nvPr/>
        </p:nvSpPr>
        <p:spPr>
          <a:xfrm>
            <a:off x="768168" y="5442185"/>
            <a:ext cx="4937760" cy="954107"/>
          </a:xfrm>
          <a:prstGeom prst="rect">
            <a:avLst/>
          </a:prstGeom>
          <a:noFill/>
        </p:spPr>
        <p:txBody>
          <a:bodyPr wrap="square" rtlCol="1">
            <a:spAutoFit/>
          </a:bodyPr>
          <a:lstStyle/>
          <a:p>
            <a:r>
              <a:rPr lang="en-US" sz="1400" dirty="0" smtClean="0"/>
              <a:t>morphometric modalities </a:t>
            </a:r>
            <a:r>
              <a:rPr lang="en-US" sz="1400" dirty="0"/>
              <a:t>(AD/HC). The figure illustrates ROC-curves of the models trained with different morphometric inputs. Three inputs demonstrate competing </a:t>
            </a:r>
            <a:r>
              <a:rPr lang="en-US" sz="1400" dirty="0" smtClean="0"/>
              <a:t> (HD</a:t>
            </a:r>
            <a:r>
              <a:rPr lang="en-US" sz="1400" dirty="0"/>
              <a:t>) cortical thickness, volumetric data and combined </a:t>
            </a:r>
            <a:r>
              <a:rPr lang="en-US" sz="1400" dirty="0" err="1"/>
              <a:t>parcellated</a:t>
            </a:r>
            <a:r>
              <a:rPr lang="en-US" sz="1400" dirty="0"/>
              <a:t> measurements. </a:t>
            </a:r>
            <a:r>
              <a:rPr lang="en-US" sz="1400" dirty="0" smtClean="0"/>
              <a:t>AD/HC</a:t>
            </a:r>
            <a:endParaRPr lang="fa-IR" sz="1400" dirty="0"/>
          </a:p>
        </p:txBody>
      </p:sp>
      <p:sp>
        <p:nvSpPr>
          <p:cNvPr id="7" name="TextBox 6"/>
          <p:cNvSpPr txBox="1"/>
          <p:nvPr/>
        </p:nvSpPr>
        <p:spPr>
          <a:xfrm>
            <a:off x="6548472" y="5344217"/>
            <a:ext cx="4937760" cy="1384995"/>
          </a:xfrm>
          <a:prstGeom prst="rect">
            <a:avLst/>
          </a:prstGeom>
          <a:noFill/>
        </p:spPr>
        <p:txBody>
          <a:bodyPr wrap="square" rtlCol="1">
            <a:spAutoFit/>
          </a:bodyPr>
          <a:lstStyle/>
          <a:p>
            <a:r>
              <a:rPr lang="en-US" sz="1400" dirty="0"/>
              <a:t>Effect of cortical </a:t>
            </a:r>
            <a:r>
              <a:rPr lang="en-US" sz="1400" dirty="0" err="1"/>
              <a:t>parcellation</a:t>
            </a:r>
            <a:r>
              <a:rPr lang="en-US" sz="1400" dirty="0"/>
              <a:t> using DK and D atlases on AD/HC performance. </a:t>
            </a:r>
            <a:r>
              <a:rPr lang="en-US" sz="1400" dirty="0" smtClean="0"/>
              <a:t>ROC curves </a:t>
            </a:r>
            <a:r>
              <a:rPr lang="en-US" sz="1400" dirty="0"/>
              <a:t>differed significantly when compared to one from the model trained using </a:t>
            </a:r>
            <a:r>
              <a:rPr lang="en-US" sz="1400" dirty="0" err="1"/>
              <a:t>nonparcellated</a:t>
            </a:r>
            <a:r>
              <a:rPr lang="en-US" sz="1400" dirty="0"/>
              <a:t> high-dimensional measurements (p-values: 0.002 and 0.009 — for </a:t>
            </a:r>
            <a:r>
              <a:rPr lang="en-US" sz="1400" dirty="0" err="1"/>
              <a:t>Desikan</a:t>
            </a:r>
            <a:r>
              <a:rPr lang="en-US" sz="1400" dirty="0"/>
              <a:t>- </a:t>
            </a:r>
            <a:r>
              <a:rPr lang="en-US" sz="1400" dirty="0" err="1"/>
              <a:t>Killiany</a:t>
            </a:r>
            <a:r>
              <a:rPr lang="en-US" sz="1400" dirty="0"/>
              <a:t> (DK) and </a:t>
            </a:r>
            <a:r>
              <a:rPr lang="en-US" sz="1400" dirty="0" err="1"/>
              <a:t>Destrieux</a:t>
            </a:r>
            <a:r>
              <a:rPr lang="en-US" sz="1400" dirty="0"/>
              <a:t> (D), respectively) differences were non significant between DK and D. </a:t>
            </a:r>
            <a:r>
              <a:rPr lang="en-US" sz="1400" dirty="0" smtClean="0"/>
              <a:t>AD/HC</a:t>
            </a:r>
            <a:endParaRPr lang="fa-IR" sz="1400" dirty="0"/>
          </a:p>
        </p:txBody>
      </p:sp>
      <p:pic>
        <p:nvPicPr>
          <p:cNvPr id="3" name="Picture 2"/>
          <p:cNvPicPr>
            <a:picLocks noChangeAspect="1"/>
          </p:cNvPicPr>
          <p:nvPr/>
        </p:nvPicPr>
        <p:blipFill>
          <a:blip r:embed="rId2"/>
          <a:stretch>
            <a:fillRect/>
          </a:stretch>
        </p:blipFill>
        <p:spPr>
          <a:xfrm>
            <a:off x="1244184" y="1818919"/>
            <a:ext cx="3380600" cy="3495035"/>
          </a:xfrm>
          <a:prstGeom prst="rect">
            <a:avLst/>
          </a:prstGeom>
        </p:spPr>
      </p:pic>
      <p:pic>
        <p:nvPicPr>
          <p:cNvPr id="8" name="Picture 7"/>
          <p:cNvPicPr>
            <a:picLocks noChangeAspect="1"/>
          </p:cNvPicPr>
          <p:nvPr/>
        </p:nvPicPr>
        <p:blipFill>
          <a:blip r:embed="rId3"/>
          <a:stretch>
            <a:fillRect/>
          </a:stretch>
        </p:blipFill>
        <p:spPr>
          <a:xfrm>
            <a:off x="6968198" y="1818919"/>
            <a:ext cx="3379972" cy="3495035"/>
          </a:xfrm>
          <a:prstGeom prst="rect">
            <a:avLst/>
          </a:prstGeom>
        </p:spPr>
      </p:pic>
    </p:spTree>
    <p:extLst>
      <p:ext uri="{BB962C8B-B14F-4D97-AF65-F5344CB8AC3E}">
        <p14:creationId xmlns:p14="http://schemas.microsoft.com/office/powerpoint/2010/main" val="323996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Rectangle 7"/>
          <p:cNvSpPr/>
          <p:nvPr/>
        </p:nvSpPr>
        <p:spPr>
          <a:xfrm>
            <a:off x="838200" y="5280516"/>
            <a:ext cx="10515600" cy="1200329"/>
          </a:xfrm>
          <a:prstGeom prst="rect">
            <a:avLst/>
          </a:prstGeom>
        </p:spPr>
        <p:txBody>
          <a:bodyPr wrap="square">
            <a:spAutoFit/>
          </a:bodyPr>
          <a:lstStyle/>
          <a:p>
            <a:r>
              <a:rPr lang="fa-IR" dirty="0"/>
              <a:t>ROC curves: best models (AD/HC). The figure illustrates ROC-curves of </a:t>
            </a:r>
            <a:r>
              <a:rPr lang="fa-IR" dirty="0" smtClean="0"/>
              <a:t>the most </a:t>
            </a:r>
            <a:r>
              <a:rPr lang="fa-IR" dirty="0"/>
              <a:t>accurate models trained to differentiate between AD and HC. The model trained using combined parcelled (DK atlas) cortical thickness measures and subcortical volumetric data produced equivalent accuracy compared to the higher-order </a:t>
            </a:r>
            <a:r>
              <a:rPr lang="fa-IR" dirty="0" smtClean="0"/>
              <a:t>ensemble</a:t>
            </a:r>
            <a:r>
              <a:rPr lang="en-US" dirty="0" smtClean="0"/>
              <a:t> </a:t>
            </a:r>
            <a:r>
              <a:rPr lang="fa-IR" dirty="0" smtClean="0"/>
              <a:t>model </a:t>
            </a:r>
            <a:r>
              <a:rPr lang="fa-IR" dirty="0"/>
              <a:t>(where all classifiers were combined together by a majority </a:t>
            </a:r>
            <a:r>
              <a:rPr lang="fa-IR" dirty="0" smtClean="0"/>
              <a:t>vote</a:t>
            </a:r>
            <a:endParaRPr lang="fa-IR" dirty="0"/>
          </a:p>
        </p:txBody>
      </p:sp>
      <p:pic>
        <p:nvPicPr>
          <p:cNvPr id="4" name="Picture 3"/>
          <p:cNvPicPr>
            <a:picLocks noChangeAspect="1"/>
          </p:cNvPicPr>
          <p:nvPr/>
        </p:nvPicPr>
        <p:blipFill>
          <a:blip r:embed="rId2"/>
          <a:stretch>
            <a:fillRect/>
          </a:stretch>
        </p:blipFill>
        <p:spPr>
          <a:xfrm>
            <a:off x="3441609" y="1690688"/>
            <a:ext cx="5308782" cy="3512457"/>
          </a:xfrm>
          <a:prstGeom prst="rect">
            <a:avLst/>
          </a:prstGeom>
        </p:spPr>
      </p:pic>
    </p:spTree>
    <p:extLst>
      <p:ext uri="{BB962C8B-B14F-4D97-AF65-F5344CB8AC3E}">
        <p14:creationId xmlns:p14="http://schemas.microsoft.com/office/powerpoint/2010/main" val="27779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Problems with pattern recognition approaches to neuroimaging:</a:t>
            </a:r>
          </a:p>
          <a:p>
            <a:pPr lvl="1"/>
            <a:r>
              <a:rPr lang="en-US" dirty="0" smtClean="0"/>
              <a:t>Sensitive to MR-protocol differences</a:t>
            </a:r>
          </a:p>
          <a:p>
            <a:pPr lvl="1"/>
            <a:r>
              <a:rPr lang="en-US" dirty="0" smtClean="0"/>
              <a:t>High-dimensional imaging data vs parceled data</a:t>
            </a:r>
          </a:p>
          <a:p>
            <a:pPr lvl="2"/>
            <a:r>
              <a:rPr lang="en-US" dirty="0" smtClean="0"/>
              <a:t>Imaging data =&gt; Computation and memory costs</a:t>
            </a:r>
          </a:p>
          <a:p>
            <a:pPr lvl="2"/>
            <a:r>
              <a:rPr lang="en-US" dirty="0" smtClean="0"/>
              <a:t>Parceled data =&gt; biased</a:t>
            </a:r>
          </a:p>
          <a:p>
            <a:pPr lvl="1"/>
            <a:r>
              <a:rPr lang="en-US" dirty="0" smtClean="0"/>
              <a:t>Curse of dimensionality</a:t>
            </a:r>
          </a:p>
          <a:p>
            <a:pPr lvl="2"/>
            <a:r>
              <a:rPr lang="en-US" dirty="0" smtClean="0"/>
              <a:t>Number of measurements &gt;&gt; number of observations</a:t>
            </a:r>
          </a:p>
          <a:p>
            <a:pPr lvl="2"/>
            <a:r>
              <a:rPr lang="en-US" dirty="0" smtClean="0"/>
              <a:t>Dimensionality reduction</a:t>
            </a:r>
          </a:p>
          <a:p>
            <a:pPr lvl="2"/>
            <a:endParaRPr lang="en-US" dirty="0"/>
          </a:p>
        </p:txBody>
      </p:sp>
    </p:spTree>
    <p:extLst>
      <p:ext uri="{BB962C8B-B14F-4D97-AF65-F5344CB8AC3E}">
        <p14:creationId xmlns:p14="http://schemas.microsoft.com/office/powerpoint/2010/main" val="166719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fa-IR" dirty="0"/>
          </a:p>
        </p:txBody>
      </p:sp>
      <p:sp>
        <p:nvSpPr>
          <p:cNvPr id="3" name="Content Placeholder 2"/>
          <p:cNvSpPr>
            <a:spLocks noGrp="1"/>
          </p:cNvSpPr>
          <p:nvPr>
            <p:ph idx="1"/>
          </p:nvPr>
        </p:nvSpPr>
        <p:spPr/>
        <p:txBody>
          <a:bodyPr>
            <a:normAutofit lnSpcReduction="10000"/>
          </a:bodyPr>
          <a:lstStyle/>
          <a:p>
            <a:r>
              <a:rPr lang="en-US" dirty="0" smtClean="0"/>
              <a:t>Random forests</a:t>
            </a:r>
          </a:p>
          <a:p>
            <a:pPr lvl="1"/>
            <a:r>
              <a:rPr lang="en-US" dirty="0" smtClean="0"/>
              <a:t>Ability to handle highly non-linear biological data</a:t>
            </a:r>
          </a:p>
          <a:p>
            <a:pPr lvl="1"/>
            <a:r>
              <a:rPr lang="en-US" dirty="0" smtClean="0"/>
              <a:t>Robustness to noise</a:t>
            </a:r>
          </a:p>
          <a:p>
            <a:pPr lvl="1"/>
            <a:r>
              <a:rPr lang="en-US" dirty="0" smtClean="0"/>
              <a:t>Tuning simplicity</a:t>
            </a:r>
          </a:p>
          <a:p>
            <a:pPr lvl="1"/>
            <a:r>
              <a:rPr lang="en-US" dirty="0" smtClean="0"/>
              <a:t>Opportunity for efficient parallel processing</a:t>
            </a:r>
          </a:p>
          <a:p>
            <a:pPr lvl="1"/>
            <a:r>
              <a:rPr lang="en-US" dirty="0" smtClean="0"/>
              <a:t>Good at handling high-dimensional problems</a:t>
            </a:r>
          </a:p>
          <a:p>
            <a:r>
              <a:rPr lang="en-US" dirty="0" smtClean="0"/>
              <a:t>Hypothesis</a:t>
            </a:r>
          </a:p>
          <a:p>
            <a:pPr lvl="1"/>
            <a:r>
              <a:rPr lang="en-US" dirty="0" smtClean="0"/>
              <a:t>Use of more disease-specific </a:t>
            </a:r>
            <a:r>
              <a:rPr lang="en-US" dirty="0" err="1" smtClean="0"/>
              <a:t>parcellation</a:t>
            </a:r>
            <a:r>
              <a:rPr lang="en-US" dirty="0" smtClean="0"/>
              <a:t> atlases =&gt; achieve AD-detection accuracy equivalent to that of the models </a:t>
            </a:r>
            <a:r>
              <a:rPr lang="en-US" dirty="0"/>
              <a:t>trained with </a:t>
            </a:r>
            <a:r>
              <a:rPr lang="en-US" dirty="0" smtClean="0"/>
              <a:t>high-dimensional </a:t>
            </a:r>
            <a:r>
              <a:rPr lang="en-US" dirty="0"/>
              <a:t>input without </a:t>
            </a:r>
            <a:r>
              <a:rPr lang="en-US" dirty="0" err="1"/>
              <a:t>parcellation</a:t>
            </a:r>
            <a:r>
              <a:rPr lang="en-US" dirty="0"/>
              <a:t> </a:t>
            </a:r>
            <a:r>
              <a:rPr lang="en-US" dirty="0" smtClean="0"/>
              <a:t>in </a:t>
            </a:r>
            <a:r>
              <a:rPr lang="en-US" dirty="0"/>
              <a:t>shorter computational time</a:t>
            </a:r>
            <a:r>
              <a:rPr lang="en-US" dirty="0" smtClean="0"/>
              <a:t>.</a:t>
            </a:r>
          </a:p>
          <a:p>
            <a:pPr lvl="1"/>
            <a:r>
              <a:rPr lang="en-US" dirty="0"/>
              <a:t>it is possible to achieve good between-cohort generalization of the models if the MRI protocols are harmonized.</a:t>
            </a:r>
            <a:endParaRPr lang="fa-IR" dirty="0"/>
          </a:p>
        </p:txBody>
      </p:sp>
    </p:spTree>
    <p:extLst>
      <p:ext uri="{BB962C8B-B14F-4D97-AF65-F5344CB8AC3E}">
        <p14:creationId xmlns:p14="http://schemas.microsoft.com/office/powerpoint/2010/main" val="402227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ADNI database</a:t>
            </a:r>
          </a:p>
          <a:p>
            <a:pPr lvl="1"/>
            <a:r>
              <a:rPr lang="en-US" dirty="0" smtClean="0"/>
              <a:t>575 subjects</a:t>
            </a:r>
          </a:p>
          <a:p>
            <a:pPr lvl="2"/>
            <a:r>
              <a:rPr lang="en-US" dirty="0" smtClean="0"/>
              <a:t>Training</a:t>
            </a:r>
          </a:p>
          <a:p>
            <a:pPr lvl="3"/>
            <a:r>
              <a:rPr lang="en-US" dirty="0" smtClean="0"/>
              <a:t>150 AD</a:t>
            </a:r>
          </a:p>
          <a:p>
            <a:pPr lvl="3"/>
            <a:r>
              <a:rPr lang="en-US" dirty="0" smtClean="0"/>
              <a:t>150 HC</a:t>
            </a:r>
          </a:p>
          <a:p>
            <a:pPr lvl="2"/>
            <a:r>
              <a:rPr lang="en-US" dirty="0" smtClean="0"/>
              <a:t>Testing</a:t>
            </a:r>
          </a:p>
          <a:p>
            <a:pPr lvl="3"/>
            <a:r>
              <a:rPr lang="en-US" dirty="0" smtClean="0"/>
              <a:t>35 AD</a:t>
            </a:r>
          </a:p>
          <a:p>
            <a:pPr lvl="3"/>
            <a:r>
              <a:rPr lang="en-US" dirty="0" smtClean="0"/>
              <a:t>75 HC</a:t>
            </a:r>
          </a:p>
          <a:p>
            <a:pPr lvl="3"/>
            <a:r>
              <a:rPr lang="en-US" dirty="0" smtClean="0"/>
              <a:t>165 patients with mild cognitive impairment (MCI)</a:t>
            </a:r>
          </a:p>
          <a:p>
            <a:r>
              <a:rPr lang="en-US" dirty="0" err="1" smtClean="0"/>
              <a:t>AddNeuroMed</a:t>
            </a:r>
            <a:r>
              <a:rPr lang="en-US" dirty="0" smtClean="0"/>
              <a:t> study</a:t>
            </a:r>
          </a:p>
          <a:p>
            <a:pPr lvl="1"/>
            <a:r>
              <a:rPr lang="en-US" dirty="0" smtClean="0"/>
              <a:t>321 subjects</a:t>
            </a:r>
          </a:p>
          <a:p>
            <a:pPr lvl="2"/>
            <a:r>
              <a:rPr lang="en-US" dirty="0" smtClean="0"/>
              <a:t>107 AD</a:t>
            </a:r>
          </a:p>
          <a:p>
            <a:pPr lvl="2"/>
            <a:r>
              <a:rPr lang="en-US" dirty="0" smtClean="0"/>
              <a:t>114 MCI</a:t>
            </a:r>
          </a:p>
          <a:p>
            <a:pPr lvl="2"/>
            <a:r>
              <a:rPr lang="en-US" dirty="0" smtClean="0"/>
              <a:t>100 HC</a:t>
            </a:r>
          </a:p>
          <a:p>
            <a:pPr lvl="1"/>
            <a:r>
              <a:rPr lang="en-US" dirty="0" smtClean="0"/>
              <a:t>Split into 6 subgroups according to </a:t>
            </a:r>
            <a:r>
              <a:rPr lang="en-US" dirty="0"/>
              <a:t>the month of MCI-to-AD conversion during 4 years of follow-up</a:t>
            </a:r>
            <a:endParaRPr lang="en-US" dirty="0" smtClean="0"/>
          </a:p>
          <a:p>
            <a:endParaRPr lang="en-US" dirty="0"/>
          </a:p>
        </p:txBody>
      </p:sp>
      <p:sp>
        <p:nvSpPr>
          <p:cNvPr id="5" name="Rectangle 4"/>
          <p:cNvSpPr/>
          <p:nvPr/>
        </p:nvSpPr>
        <p:spPr>
          <a:xfrm>
            <a:off x="6603919" y="3637063"/>
            <a:ext cx="4749881" cy="1200329"/>
          </a:xfrm>
          <a:prstGeom prst="rect">
            <a:avLst/>
          </a:prstGeom>
        </p:spPr>
        <p:txBody>
          <a:bodyPr wrap="square">
            <a:spAutoFit/>
          </a:bodyPr>
          <a:lstStyle/>
          <a:p>
            <a:r>
              <a:rPr lang="fa-IR" sz="1200" dirty="0"/>
              <a:t>Cortical pattern of relevance for </a:t>
            </a:r>
            <a:r>
              <a:rPr lang="en-US" sz="1200" dirty="0" smtClean="0"/>
              <a:t>AD </a:t>
            </a:r>
            <a:r>
              <a:rPr lang="fa-IR" sz="1200" dirty="0" smtClean="0"/>
              <a:t>detection</a:t>
            </a:r>
            <a:r>
              <a:rPr lang="fa-IR" sz="1200" dirty="0"/>
              <a:t>: </a:t>
            </a:r>
            <a:r>
              <a:rPr lang="en-US" sz="1200" dirty="0" smtClean="0"/>
              <a:t>HD </a:t>
            </a:r>
            <a:r>
              <a:rPr lang="fa-IR" sz="1200" dirty="0" smtClean="0"/>
              <a:t>morphometric </a:t>
            </a:r>
            <a:r>
              <a:rPr lang="fa-IR" sz="1200" dirty="0"/>
              <a:t>data. The figure illustrates regions, which were the most relevant for </a:t>
            </a:r>
            <a:r>
              <a:rPr lang="en-US" sz="1200" dirty="0" smtClean="0"/>
              <a:t>AD </a:t>
            </a:r>
            <a:r>
              <a:rPr lang="fa-IR" sz="1200" dirty="0" smtClean="0"/>
              <a:t>detection </a:t>
            </a:r>
            <a:r>
              <a:rPr lang="fa-IR" sz="1200" dirty="0"/>
              <a:t>based on </a:t>
            </a:r>
            <a:r>
              <a:rPr lang="fa-IR" sz="1200" dirty="0" smtClean="0"/>
              <a:t>the</a:t>
            </a:r>
            <a:r>
              <a:rPr lang="en-US" sz="1200" dirty="0" smtClean="0"/>
              <a:t> </a:t>
            </a:r>
            <a:r>
              <a:rPr lang="fa-IR" sz="1200" dirty="0" smtClean="0"/>
              <a:t>mean </a:t>
            </a:r>
            <a:r>
              <a:rPr lang="fa-IR" sz="1200" dirty="0"/>
              <a:t>decrease of the Gini </a:t>
            </a:r>
            <a:r>
              <a:rPr lang="fa-IR" sz="1200" dirty="0" smtClean="0"/>
              <a:t>index. </a:t>
            </a:r>
            <a:r>
              <a:rPr lang="fa-IR" sz="1200" dirty="0"/>
              <a:t>In all three </a:t>
            </a:r>
            <a:r>
              <a:rPr lang="en-US" sz="1200" dirty="0" smtClean="0"/>
              <a:t>HD</a:t>
            </a:r>
            <a:r>
              <a:rPr lang="fa-IR" sz="1200" dirty="0" smtClean="0"/>
              <a:t> </a:t>
            </a:r>
            <a:r>
              <a:rPr lang="fa-IR" sz="1200" dirty="0"/>
              <a:t>modalities, the </a:t>
            </a:r>
            <a:r>
              <a:rPr lang="fa-IR" sz="1200" dirty="0" smtClean="0"/>
              <a:t>pattern was </a:t>
            </a:r>
            <a:r>
              <a:rPr lang="fa-IR" sz="1200" dirty="0"/>
              <a:t>AD-specific and included changes predominantly in temporal lobes (with maximum relevance of entorhinal region).</a:t>
            </a:r>
          </a:p>
        </p:txBody>
      </p:sp>
      <p:pic>
        <p:nvPicPr>
          <p:cNvPr id="6" name="Picture 5"/>
          <p:cNvPicPr>
            <a:picLocks noChangeAspect="1"/>
          </p:cNvPicPr>
          <p:nvPr/>
        </p:nvPicPr>
        <p:blipFill>
          <a:blip r:embed="rId2"/>
          <a:stretch>
            <a:fillRect/>
          </a:stretch>
        </p:blipFill>
        <p:spPr>
          <a:xfrm>
            <a:off x="6603919" y="1247584"/>
            <a:ext cx="4662693" cy="2329519"/>
          </a:xfrm>
          <a:prstGeom prst="rect">
            <a:avLst/>
          </a:prstGeom>
        </p:spPr>
      </p:pic>
    </p:spTree>
    <p:extLst>
      <p:ext uri="{BB962C8B-B14F-4D97-AF65-F5344CB8AC3E}">
        <p14:creationId xmlns:p14="http://schemas.microsoft.com/office/powerpoint/2010/main" val="36978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Post-processing</a:t>
            </a:r>
            <a:endParaRPr lang="fa-IR" dirty="0"/>
          </a:p>
        </p:txBody>
      </p:sp>
      <p:sp>
        <p:nvSpPr>
          <p:cNvPr id="3" name="Content Placeholder 2"/>
          <p:cNvSpPr>
            <a:spLocks noGrp="1"/>
          </p:cNvSpPr>
          <p:nvPr>
            <p:ph idx="1"/>
          </p:nvPr>
        </p:nvSpPr>
        <p:spPr>
          <a:xfrm>
            <a:off x="838200" y="1825625"/>
            <a:ext cx="4908417" cy="4351338"/>
          </a:xfrm>
        </p:spPr>
        <p:txBody>
          <a:bodyPr>
            <a:normAutofit fontScale="77500" lnSpcReduction="20000"/>
          </a:bodyPr>
          <a:lstStyle/>
          <a:p>
            <a:r>
              <a:rPr lang="en-US" dirty="0"/>
              <a:t>Image quality </a:t>
            </a:r>
            <a:r>
              <a:rPr lang="en-US" dirty="0" smtClean="0"/>
              <a:t>control was </a:t>
            </a:r>
            <a:r>
              <a:rPr lang="en-US" dirty="0"/>
              <a:t>performed using standardized </a:t>
            </a:r>
            <a:r>
              <a:rPr lang="en-US" dirty="0" smtClean="0"/>
              <a:t>procedures</a:t>
            </a:r>
          </a:p>
          <a:p>
            <a:r>
              <a:rPr lang="en-US" dirty="0"/>
              <a:t>surface-based cortex reconstruction and volumetric segmentation using the </a:t>
            </a:r>
            <a:r>
              <a:rPr lang="en-US" dirty="0" err="1"/>
              <a:t>Freesurfer</a:t>
            </a:r>
            <a:r>
              <a:rPr lang="en-US" dirty="0"/>
              <a:t> image analysis </a:t>
            </a:r>
            <a:r>
              <a:rPr lang="en-US" dirty="0" smtClean="0"/>
              <a:t>software</a:t>
            </a:r>
          </a:p>
          <a:p>
            <a:pPr lvl="1"/>
            <a:r>
              <a:rPr lang="en-US" dirty="0"/>
              <a:t>morphometric modalities (cortical thickness, Jacobian maps, and </a:t>
            </a:r>
            <a:r>
              <a:rPr lang="en-US" dirty="0" err="1"/>
              <a:t>sulcal</a:t>
            </a:r>
            <a:r>
              <a:rPr lang="en-US" dirty="0"/>
              <a:t> depth</a:t>
            </a:r>
            <a:r>
              <a:rPr lang="en-US" dirty="0" smtClean="0"/>
              <a:t>).</a:t>
            </a:r>
          </a:p>
          <a:p>
            <a:r>
              <a:rPr lang="en-US" dirty="0"/>
              <a:t>cortical models from each individual were registered to a spherical atlas, providing matching across </a:t>
            </a:r>
            <a:r>
              <a:rPr lang="en-US" dirty="0" smtClean="0"/>
              <a:t>subjects</a:t>
            </a:r>
          </a:p>
          <a:p>
            <a:r>
              <a:rPr lang="en-US" dirty="0"/>
              <a:t>327,684 normalized measurements acquired for every subject were concatenated into large matrices (one for each high-dimensional morphometric modality).</a:t>
            </a:r>
            <a:endParaRPr lang="fa-IR" dirty="0"/>
          </a:p>
        </p:txBody>
      </p:sp>
      <p:pic>
        <p:nvPicPr>
          <p:cNvPr id="4" name="Picture 3"/>
          <p:cNvPicPr>
            <a:picLocks noChangeAspect="1"/>
          </p:cNvPicPr>
          <p:nvPr/>
        </p:nvPicPr>
        <p:blipFill>
          <a:blip r:embed="rId2"/>
          <a:stretch>
            <a:fillRect/>
          </a:stretch>
        </p:blipFill>
        <p:spPr>
          <a:xfrm>
            <a:off x="5746617" y="1825624"/>
            <a:ext cx="5607184" cy="4200421"/>
          </a:xfrm>
          <a:prstGeom prst="rect">
            <a:avLst/>
          </a:prstGeom>
        </p:spPr>
      </p:pic>
    </p:spTree>
    <p:extLst>
      <p:ext uri="{BB962C8B-B14F-4D97-AF65-F5344CB8AC3E}">
        <p14:creationId xmlns:p14="http://schemas.microsoft.com/office/powerpoint/2010/main" val="250408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fa-IR" dirty="0"/>
          </a:p>
        </p:txBody>
      </p:sp>
      <p:sp>
        <p:nvSpPr>
          <p:cNvPr id="3" name="Content Placeholder 2"/>
          <p:cNvSpPr>
            <a:spLocks noGrp="1"/>
          </p:cNvSpPr>
          <p:nvPr>
            <p:ph idx="1"/>
          </p:nvPr>
        </p:nvSpPr>
        <p:spPr/>
        <p:txBody>
          <a:bodyPr/>
          <a:lstStyle/>
          <a:p>
            <a:r>
              <a:rPr lang="en-US" dirty="0"/>
              <a:t>using the R programming </a:t>
            </a:r>
            <a:r>
              <a:rPr lang="en-US" dirty="0" smtClean="0"/>
              <a:t>language</a:t>
            </a:r>
          </a:p>
          <a:p>
            <a:r>
              <a:rPr lang="en-US" dirty="0"/>
              <a:t>Demographic and clinical features were compared using parametric and non-parametric tests as appropriate</a:t>
            </a:r>
            <a:r>
              <a:rPr lang="en-US" dirty="0" smtClean="0"/>
              <a:t>.</a:t>
            </a:r>
          </a:p>
          <a:p>
            <a:r>
              <a:rPr lang="en-US" dirty="0"/>
              <a:t>Principal component analysis (PCA) </a:t>
            </a:r>
            <a:r>
              <a:rPr lang="en-US" dirty="0" err="1"/>
              <a:t>fromthe</a:t>
            </a:r>
            <a:r>
              <a:rPr lang="en-US" dirty="0"/>
              <a:t> R ‘base’ </a:t>
            </a:r>
            <a:r>
              <a:rPr lang="en-US" dirty="0" err="1"/>
              <a:t>packagewas</a:t>
            </a:r>
            <a:r>
              <a:rPr lang="en-US" dirty="0"/>
              <a:t> </a:t>
            </a:r>
            <a:r>
              <a:rPr lang="en-US" dirty="0" err="1"/>
              <a:t>usedwith</a:t>
            </a:r>
            <a:r>
              <a:rPr lang="en-US" dirty="0"/>
              <a:t> visual inspection of PCA score-plot for the outlier detection</a:t>
            </a:r>
            <a:endParaRPr lang="fa-IR" dirty="0"/>
          </a:p>
        </p:txBody>
      </p:sp>
    </p:spTree>
    <p:extLst>
      <p:ext uri="{BB962C8B-B14F-4D97-AF65-F5344CB8AC3E}">
        <p14:creationId xmlns:p14="http://schemas.microsoft.com/office/powerpoint/2010/main" val="149955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selection and classification</a:t>
            </a:r>
            <a:endParaRPr lang="fa-IR" dirty="0"/>
          </a:p>
        </p:txBody>
      </p:sp>
      <p:sp>
        <p:nvSpPr>
          <p:cNvPr id="3" name="Content Placeholder 2"/>
          <p:cNvSpPr>
            <a:spLocks noGrp="1"/>
          </p:cNvSpPr>
          <p:nvPr>
            <p:ph idx="1"/>
          </p:nvPr>
        </p:nvSpPr>
        <p:spPr/>
        <p:txBody>
          <a:bodyPr/>
          <a:lstStyle/>
          <a:p>
            <a:r>
              <a:rPr lang="en-US" dirty="0"/>
              <a:t>R package ‘caret’ was used to implement recursive feature elimination (RFE) based on the Gini-criterion with 5-fold </a:t>
            </a:r>
            <a:r>
              <a:rPr lang="en-US" dirty="0" smtClean="0"/>
              <a:t>cross-validation</a:t>
            </a:r>
          </a:p>
          <a:p>
            <a:r>
              <a:rPr lang="en-US" dirty="0" smtClean="0"/>
              <a:t>Models (modalities)</a:t>
            </a:r>
          </a:p>
          <a:p>
            <a:pPr lvl="1"/>
            <a:r>
              <a:rPr lang="en-US" dirty="0"/>
              <a:t>cortical </a:t>
            </a:r>
            <a:r>
              <a:rPr lang="en-US" dirty="0" smtClean="0"/>
              <a:t>thickness</a:t>
            </a:r>
          </a:p>
          <a:p>
            <a:pPr lvl="1"/>
            <a:r>
              <a:rPr lang="en-US" dirty="0" err="1" smtClean="0"/>
              <a:t>sulcal</a:t>
            </a:r>
            <a:r>
              <a:rPr lang="en-US" dirty="0" smtClean="0"/>
              <a:t> depth</a:t>
            </a:r>
          </a:p>
          <a:p>
            <a:pPr lvl="1"/>
            <a:r>
              <a:rPr lang="en-US" dirty="0" smtClean="0"/>
              <a:t>Jacobian maps</a:t>
            </a:r>
          </a:p>
          <a:p>
            <a:pPr lvl="1"/>
            <a:r>
              <a:rPr lang="en-US" dirty="0" smtClean="0"/>
              <a:t>non-cortical volumes</a:t>
            </a:r>
          </a:p>
          <a:p>
            <a:pPr lvl="1"/>
            <a:r>
              <a:rPr lang="en-US" dirty="0" smtClean="0"/>
              <a:t>combined parceled measurements </a:t>
            </a:r>
            <a:r>
              <a:rPr lang="en-US" dirty="0"/>
              <a:t>of cortical </a:t>
            </a:r>
            <a:r>
              <a:rPr lang="en-US" dirty="0" smtClean="0"/>
              <a:t>thickness and non-cortical </a:t>
            </a:r>
            <a:r>
              <a:rPr lang="en-US" dirty="0"/>
              <a:t>volumes</a:t>
            </a:r>
          </a:p>
          <a:p>
            <a:pPr lvl="1"/>
            <a:endParaRPr lang="en-US" dirty="0" smtClean="0"/>
          </a:p>
        </p:txBody>
      </p:sp>
    </p:spTree>
    <p:extLst>
      <p:ext uri="{BB962C8B-B14F-4D97-AF65-F5344CB8AC3E}">
        <p14:creationId xmlns:p14="http://schemas.microsoft.com/office/powerpoint/2010/main" val="1099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selection and classification</a:t>
            </a:r>
            <a:endParaRPr lang="fa-I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000" dirty="0" smtClean="0"/>
                  <a:t>measurements with near-zero variance were removed from the feature sets and the resulting output underwent stepwise RFE</a:t>
                </a:r>
              </a:p>
              <a:p>
                <a:r>
                  <a:rPr lang="en-US" sz="2000" dirty="0"/>
                  <a:t>10,000 trees were used to “grow” the first forest (using full feature set</a:t>
                </a:r>
                <a:r>
                  <a:rPr lang="en-US" sz="2000" dirty="0" smtClean="0"/>
                  <a:t>)</a:t>
                </a:r>
              </a:p>
              <a:p>
                <a:r>
                  <a:rPr lang="en-US" sz="2000" dirty="0"/>
                  <a:t>RFE was performed based on feature importance vector </a:t>
                </a:r>
                <a:r>
                  <a:rPr lang="en-US" sz="2000" dirty="0" smtClean="0"/>
                  <a:t>derived </a:t>
                </a:r>
                <a:r>
                  <a:rPr lang="en-US" sz="2000" dirty="0"/>
                  <a:t>from the first forest, by removing the lowest-ranked 5% of the features at each step (gradually reducing the dimensionality as 100%, 95%,…etc., up to 50%), and by the subsequent accuracy comparison with 5-fold </a:t>
                </a:r>
                <a:r>
                  <a:rPr lang="en-US" sz="2000" dirty="0" smtClean="0"/>
                  <a:t>CV</a:t>
                </a:r>
              </a:p>
              <a:p>
                <a:r>
                  <a:rPr lang="en-US" sz="2000" dirty="0"/>
                  <a:t>to reduce CPU, RAM and time usage the forests were trained with 1000 trees (instead of 10,000 for the first forest) at each step of </a:t>
                </a:r>
                <a:r>
                  <a:rPr lang="en-US" sz="2000" dirty="0" smtClean="0"/>
                  <a:t>RFE</a:t>
                </a:r>
              </a:p>
              <a:p>
                <a:r>
                  <a:rPr lang="en-US" sz="2000" dirty="0"/>
                  <a:t>After selection of the optimal feature subset</a:t>
                </a:r>
                <a:r>
                  <a:rPr lang="en-US" sz="2000" dirty="0" smtClean="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𝑡𝑟𝑦</m:t>
                        </m:r>
                      </m:sub>
                    </m:sSub>
                  </m:oMath>
                </a14:m>
                <a:r>
                  <a:rPr lang="en-US" sz="2000" dirty="0" smtClean="0"/>
                  <a:t>-parameter </a:t>
                </a:r>
                <a:r>
                  <a:rPr lang="en-US" sz="2000" dirty="0" err="1"/>
                  <a:t>adjustmentwas</a:t>
                </a:r>
                <a:r>
                  <a:rPr lang="en-US" sz="2000" dirty="0"/>
                  <a:t> also performed using 1000 </a:t>
                </a:r>
                <a:r>
                  <a:rPr lang="en-US" sz="2000" dirty="0" smtClean="0"/>
                  <a:t>trees (</a:t>
                </a:r>
                <a14:m>
                  <m:oMath xmlns:m="http://schemas.openxmlformats.org/officeDocument/2006/math">
                    <m:r>
                      <a:rPr lang="en-US" sz="2000" b="0" i="1" smtClean="0">
                        <a:latin typeface="Cambria Math" panose="02040503050406030204" pitchFamily="18" charset="0"/>
                      </a:rPr>
                      <m:t>𝑠𝑒𝑎𝑟𝑐</m:t>
                    </m:r>
                    <m:r>
                      <a:rPr lang="en-US" sz="2000" b="0" i="1" smtClean="0">
                        <a:latin typeface="Cambria Math" panose="02040503050406030204" pitchFamily="18" charset="0"/>
                      </a:rPr>
                      <m:t>h</m:t>
                    </m:r>
                    <m:r>
                      <a:rPr lang="en-US" sz="2000" b="0" i="1" smtClean="0">
                        <a:latin typeface="Cambria Math" panose="02040503050406030204" pitchFamily="18" charset="0"/>
                      </a:rPr>
                      <m:t> </m:t>
                    </m:r>
                    <m:r>
                      <a:rPr lang="en-US" sz="2000" b="0" i="1" smtClean="0">
                        <a:latin typeface="Cambria Math" panose="02040503050406030204" pitchFamily="18" charset="0"/>
                      </a:rPr>
                      <m:t>𝑟𝑎𝑛𝑔𝑒</m:t>
                    </m:r>
                    <m:r>
                      <a:rPr lang="en-US" sz="2000" b="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f>
                          <m:fPr>
                            <m:ctrlPr>
                              <a:rPr lang="en-US" sz="2000" b="0" i="1" smtClean="0">
                                <a:latin typeface="Cambria Math" panose="02040503050406030204" pitchFamily="18" charset="0"/>
                                <a:ea typeface="Cambria Math" panose="02040503050406030204" pitchFamily="18" charset="0"/>
                              </a:rPr>
                            </m:ctrlPr>
                          </m:fPr>
                          <m:num>
                            <m:rad>
                              <m:radPr>
                                <m:degHide m:val="on"/>
                                <m:ctrlPr>
                                  <a:rPr lang="en-US" sz="2000" b="0" i="1" smtClean="0">
                                    <a:latin typeface="Cambria Math" panose="02040503050406030204" pitchFamily="18" charset="0"/>
                                    <a:ea typeface="Cambria Math" panose="02040503050406030204" pitchFamily="18" charset="0"/>
                                  </a:rPr>
                                </m:ctrlPr>
                              </m:radPr>
                              <m:deg/>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𝑓𝑒𝑎𝑡𝑢𝑟𝑒𝑠</m:t>
                                    </m:r>
                                  </m:sub>
                                </m:sSub>
                              </m:e>
                            </m:rad>
                          </m:num>
                          <m:den>
                            <m:r>
                              <a:rPr lang="en-US" sz="2000" b="0" i="1" smtClean="0">
                                <a:latin typeface="Cambria Math" panose="02040503050406030204" pitchFamily="18" charset="0"/>
                                <a:ea typeface="Cambria Math" panose="02040503050406030204" pitchFamily="18" charset="0"/>
                              </a:rPr>
                              <m:t>4</m:t>
                            </m:r>
                          </m:den>
                        </m:f>
                        <m:r>
                          <a:rPr lang="en-US" sz="2000" b="0" i="1" smtClean="0">
                            <a:latin typeface="Cambria Math" panose="02040503050406030204" pitchFamily="18" charset="0"/>
                            <a:ea typeface="Cambria Math" panose="02040503050406030204" pitchFamily="18" charset="0"/>
                          </a:rPr>
                          <m:t>;</m:t>
                        </m:r>
                        <m:rad>
                          <m:radPr>
                            <m:degHide m:val="on"/>
                            <m:ctrlPr>
                              <a:rPr lang="en-US" sz="2000" i="1">
                                <a:latin typeface="Cambria Math" panose="02040503050406030204" pitchFamily="18" charset="0"/>
                                <a:ea typeface="Cambria Math" panose="02040503050406030204" pitchFamily="18" charset="0"/>
                              </a:rPr>
                            </m:ctrlPr>
                          </m:radPr>
                          <m:deg/>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𝑓𝑒𝑎𝑡𝑢𝑟𝑒𝑠</m:t>
                                </m:r>
                              </m:sub>
                            </m:sSub>
                          </m:e>
                        </m:ra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𝑠𝑡𝑒𝑝</m:t>
                    </m:r>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ad>
                          <m:radPr>
                            <m:degHide m:val="on"/>
                            <m:ctrlPr>
                              <a:rPr lang="en-US" sz="2000" i="1">
                                <a:latin typeface="Cambria Math" panose="02040503050406030204" pitchFamily="18" charset="0"/>
                                <a:ea typeface="Cambria Math" panose="02040503050406030204" pitchFamily="18" charset="0"/>
                              </a:rPr>
                            </m:ctrlPr>
                          </m:radPr>
                          <m:deg/>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𝑓𝑒𝑎𝑡𝑢𝑟𝑒𝑠</m:t>
                                </m:r>
                              </m:sub>
                            </m:sSub>
                          </m:e>
                        </m:rad>
                      </m:num>
                      <m:den>
                        <m:r>
                          <a:rPr lang="en-US" sz="2000" i="1">
                            <a:latin typeface="Cambria Math" panose="02040503050406030204" pitchFamily="18" charset="0"/>
                            <a:ea typeface="Cambria Math" panose="02040503050406030204" pitchFamily="18" charset="0"/>
                          </a:rPr>
                          <m:t>4</m:t>
                        </m:r>
                      </m:den>
                    </m:f>
                  </m:oMath>
                </a14:m>
                <a:r>
                  <a:rPr lang="en-US" sz="2000" dirty="0" smtClean="0"/>
                  <a:t>)</a:t>
                </a:r>
              </a:p>
              <a:p>
                <a:r>
                  <a:rPr lang="en-US" sz="2000" dirty="0"/>
                  <a:t>the forests were retrained with optimal parameters using 10,000 trees</a:t>
                </a:r>
                <a:endParaRPr lang="fa-I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1401" r="-870"/>
                </a:stretch>
              </a:blipFill>
            </p:spPr>
            <p:txBody>
              <a:bodyPr/>
              <a:lstStyle/>
              <a:p>
                <a:r>
                  <a:rPr lang="fa-IR">
                    <a:noFill/>
                  </a:rPr>
                  <a:t> </a:t>
                </a:r>
              </a:p>
            </p:txBody>
          </p:sp>
        </mc:Fallback>
      </mc:AlternateContent>
    </p:spTree>
    <p:extLst>
      <p:ext uri="{BB962C8B-B14F-4D97-AF65-F5344CB8AC3E}">
        <p14:creationId xmlns:p14="http://schemas.microsoft.com/office/powerpoint/2010/main" val="179095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selection and classification</a:t>
            </a:r>
            <a:endParaRPr lang="fa-I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smtClean="0"/>
                  <a:t>At every split node τ one of the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𝑡𝑟𝑦</m:t>
                        </m:r>
                      </m:sub>
                    </m:sSub>
                  </m:oMath>
                </a14:m>
                <a:r>
                  <a:rPr lang="en-US" sz="2400" dirty="0" smtClean="0"/>
                  <a:t>variables</a:t>
                </a:r>
                <a:r>
                  <a:rPr lang="en-US" sz="2400" dirty="0"/>
                  <a:t>, say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𝑘</m:t>
                        </m:r>
                      </m:sub>
                    </m:sSub>
                  </m:oMath>
                </a14:m>
                <a:r>
                  <a:rPr lang="en-US" sz="2400" dirty="0" smtClean="0"/>
                  <a:t>, </a:t>
                </a:r>
                <a:r>
                  <a:rPr lang="en-US" sz="2400" dirty="0"/>
                  <a:t>is used to form the split and there is a resulting decrease in the Gini </a:t>
                </a:r>
                <a:r>
                  <a:rPr lang="en-US" sz="2400" dirty="0" smtClean="0"/>
                  <a:t>index</a:t>
                </a:r>
              </a:p>
              <a:p>
                <a:r>
                  <a:rPr lang="en-US" sz="2400" dirty="0"/>
                  <a:t>The mean decrease of the Gini </a:t>
                </a:r>
                <a:r>
                  <a:rPr lang="en-US" sz="2400" dirty="0" smtClean="0"/>
                  <a:t>index,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𝜏</m:t>
                        </m:r>
                      </m:e>
                    </m:d>
                  </m:oMath>
                </a14:m>
                <a:r>
                  <a:rPr lang="en-US" sz="2400" dirty="0" smtClean="0"/>
                  <a:t> was </a:t>
                </a:r>
                <a:r>
                  <a:rPr lang="en-US" sz="2400" dirty="0"/>
                  <a:t>used as </a:t>
                </a:r>
                <a:r>
                  <a:rPr lang="en-US" sz="2400" dirty="0" smtClean="0"/>
                  <a:t>a metric</a:t>
                </a:r>
              </a:p>
              <a:p>
                <a:pPr lvl="1"/>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𝜏</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𝜏</m:t>
                        </m:r>
                      </m:e>
                    </m:d>
                    <m:r>
                      <a:rPr lang="en-US" sz="1800" b="0" i="1" smtClean="0">
                        <a:latin typeface="Cambria Math" panose="02040503050406030204" pitchFamily="18" charset="0"/>
                        <a:ea typeface="Cambria Math" panose="02040503050406030204" pitchFamily="18" charset="0"/>
                      </a:rPr>
                      <m:t>−</m:t>
                    </m:r>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𝐿</m:t>
                            </m:r>
                          </m:sub>
                        </m:sSub>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𝜏</m:t>
                                </m:r>
                              </m:e>
                              <m:sup>
                                <m:r>
                                  <a:rPr lang="en-US" sz="1800" b="0" i="1" smtClean="0">
                                    <a:latin typeface="Cambria Math" panose="02040503050406030204" pitchFamily="18" charset="0"/>
                                    <a:ea typeface="Cambria Math" panose="02040503050406030204" pitchFamily="18" charset="0"/>
                                  </a:rPr>
                                  <m:t>𝐿</m:t>
                                </m:r>
                              </m:sup>
                            </m:sSup>
                          </m:e>
                        </m:d>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𝜏</m:t>
                                </m:r>
                              </m:e>
                              <m:sup>
                                <m:r>
                                  <a:rPr lang="en-US" sz="1800" b="0" i="1" smtClean="0">
                                    <a:latin typeface="Cambria Math" panose="02040503050406030204" pitchFamily="18" charset="0"/>
                                    <a:ea typeface="Cambria Math" panose="02040503050406030204" pitchFamily="18" charset="0"/>
                                  </a:rPr>
                                  <m:t>𝑅</m:t>
                                </m:r>
                              </m:sup>
                            </m:sSup>
                          </m:e>
                        </m:d>
                      </m:e>
                    </m:d>
                  </m:oMath>
                </a14:m>
                <a:endParaRPr lang="en-US" sz="1800" dirty="0" smtClean="0"/>
              </a:p>
              <a:p>
                <a:pPr lvl="1"/>
                <a:r>
                  <a:rPr lang="en-US" sz="1800" dirty="0" smtClean="0"/>
                  <a:t>Where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𝜏</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b="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𝑐</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𝐶</m:t>
                        </m:r>
                      </m:sub>
                      <m:sup/>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𝑐</m:t>
                            </m:r>
                          </m:sub>
                          <m:sup>
                            <m:r>
                              <a:rPr lang="en-US" sz="1800" b="0" i="1" smtClean="0">
                                <a:latin typeface="Cambria Math" panose="02040503050406030204" pitchFamily="18" charset="0"/>
                                <a:ea typeface="Cambria Math" panose="02040503050406030204" pitchFamily="18" charset="0"/>
                              </a:rPr>
                              <m:t>2</m:t>
                            </m:r>
                          </m:sup>
                        </m:sSubSup>
                      </m:e>
                    </m:nary>
                  </m:oMath>
                </a14:m>
                <a:r>
                  <a:rPr lang="en-US" sz="1800" dirty="0"/>
                  <a:t> is the Gini index at </a:t>
                </a:r>
                <a:r>
                  <a:rPr lang="en-US" sz="1800" dirty="0" smtClean="0"/>
                  <a:t>node </a:t>
                </a:r>
                <a14:m>
                  <m:oMath xmlns:m="http://schemas.openxmlformats.org/officeDocument/2006/math">
                    <m:r>
                      <a:rPr lang="en-US" sz="1800" i="1">
                        <a:latin typeface="Cambria Math" panose="02040503050406030204" pitchFamily="18" charset="0"/>
                        <a:ea typeface="Cambria Math" panose="02040503050406030204" pitchFamily="18" charset="0"/>
                      </a:rPr>
                      <m:t>𝜏</m:t>
                    </m:r>
                  </m:oMath>
                </a14:m>
                <a:r>
                  <a:rPr lang="en-US" sz="1800" dirty="0" smtClean="0"/>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𝐿</m:t>
                        </m:r>
                      </m:sub>
                    </m:sSub>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d>
                          <m:dPr>
                            <m:begChr m:val="|"/>
                            <m:endChr m:val="|"/>
                            <m:ctrlPr>
                              <a:rPr lang="en-US" sz="1800" b="0" i="1" smtClean="0">
                                <a:latin typeface="Cambria Math" panose="02040503050406030204" pitchFamily="18" charset="0"/>
                                <a:ea typeface="Cambria Math" panose="02040503050406030204" pitchFamily="18" charset="0"/>
                              </a:rPr>
                            </m:ctrlPr>
                          </m:dPr>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𝑗</m:t>
                                </m:r>
                              </m:sub>
                              <m:sup>
                                <m:r>
                                  <a:rPr lang="en-US" sz="1800" b="0" i="1" smtClean="0">
                                    <a:latin typeface="Cambria Math" panose="02040503050406030204" pitchFamily="18" charset="0"/>
                                    <a:ea typeface="Cambria Math" panose="02040503050406030204" pitchFamily="18" charset="0"/>
                                  </a:rPr>
                                  <m:t>𝐿</m:t>
                                </m:r>
                              </m:sup>
                            </m:sSubSup>
                          </m:e>
                        </m:d>
                      </m:num>
                      <m:den>
                        <m:d>
                          <m:dPr>
                            <m:begChr m:val="|"/>
                            <m:endChr m:val="|"/>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𝑆</m:t>
                                </m:r>
                              </m:e>
                              <m:sub>
                                <m:r>
                                  <a:rPr lang="en-US" sz="1800" b="0" i="1" smtClean="0">
                                    <a:latin typeface="Cambria Math" panose="02040503050406030204" pitchFamily="18" charset="0"/>
                                    <a:ea typeface="Cambria Math" panose="02040503050406030204" pitchFamily="18" charset="0"/>
                                  </a:rPr>
                                  <m:t>𝑗</m:t>
                                </m:r>
                              </m:sub>
                            </m:sSub>
                          </m:e>
                        </m:d>
                      </m:den>
                    </m:f>
                  </m:oMath>
                </a14:m>
                <a:r>
                  <a:rPr lang="en-US" sz="1800" dirty="0" smtClean="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d>
                          <m:dPr>
                            <m:begChr m:val="|"/>
                            <m:endChr m:val="|"/>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𝑗</m:t>
                                </m:r>
                              </m:sub>
                              <m:sup>
                                <m:r>
                                  <a:rPr lang="en-US" sz="1800" b="0" i="1" smtClean="0">
                                    <a:latin typeface="Cambria Math" panose="02040503050406030204" pitchFamily="18" charset="0"/>
                                    <a:ea typeface="Cambria Math" panose="02040503050406030204" pitchFamily="18" charset="0"/>
                                  </a:rPr>
                                  <m:t>𝑅</m:t>
                                </m:r>
                              </m:sup>
                            </m:sSubSup>
                          </m:e>
                        </m:d>
                      </m:num>
                      <m:den>
                        <m:d>
                          <m:dPr>
                            <m:begChr m:val="|"/>
                            <m:endChr m:val="|"/>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𝑆</m:t>
                                </m:r>
                              </m:e>
                              <m:sub>
                                <m:r>
                                  <a:rPr lang="en-US" sz="1800" i="1">
                                    <a:latin typeface="Cambria Math" panose="02040503050406030204" pitchFamily="18" charset="0"/>
                                    <a:ea typeface="Cambria Math" panose="02040503050406030204" pitchFamily="18" charset="0"/>
                                  </a:rPr>
                                  <m:t>𝑗</m:t>
                                </m:r>
                              </m:sub>
                            </m:sSub>
                          </m:e>
                        </m:d>
                      </m:den>
                    </m:f>
                  </m:oMath>
                </a14:m>
                <a:r>
                  <a:rPr lang="en-US" sz="1800" dirty="0" smtClean="0"/>
                  <a:t> are </a:t>
                </a:r>
                <a:r>
                  <a:rPr lang="en-US" sz="1800" dirty="0"/>
                  <a:t>the probabilities of sending a data point to the left and right nodes, respectively</a:t>
                </a:r>
                <a:endParaRPr lang="fa-I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681"/>
                </a:stretch>
              </a:blipFill>
            </p:spPr>
            <p:txBody>
              <a:bodyPr/>
              <a:lstStyle/>
              <a:p>
                <a:r>
                  <a:rPr lang="fa-IR">
                    <a:noFill/>
                  </a:rPr>
                  <a:t> </a:t>
                </a:r>
              </a:p>
            </p:txBody>
          </p:sp>
        </mc:Fallback>
      </mc:AlternateContent>
    </p:spTree>
    <p:extLst>
      <p:ext uri="{BB962C8B-B14F-4D97-AF65-F5344CB8AC3E}">
        <p14:creationId xmlns:p14="http://schemas.microsoft.com/office/powerpoint/2010/main" val="1384873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949</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Times New Roman</vt:lpstr>
      <vt:lpstr>Office Theme</vt:lpstr>
      <vt:lpstr>Random Forest ensembles for detection and prediction of Alzheimer's disease with a good between-cohort robustness</vt:lpstr>
      <vt:lpstr>Introduction</vt:lpstr>
      <vt:lpstr>Introduction</vt:lpstr>
      <vt:lpstr>Data</vt:lpstr>
      <vt:lpstr>Image Post-processing</vt:lpstr>
      <vt:lpstr>Statistical analysis</vt:lpstr>
      <vt:lpstr>Parameter selection and classification</vt:lpstr>
      <vt:lpstr>Parameter selection and classification</vt:lpstr>
      <vt:lpstr>Parameter selection and classification</vt:lpstr>
      <vt:lpstr>Results </vt:lpstr>
      <vt:lpstr>Results</vt:lpstr>
      <vt:lpstr>Results</vt:lpstr>
      <vt:lpstr>Results </vt:lpstr>
      <vt:lpstr>Results </vt:lpstr>
      <vt:lpstr>Results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Forest ensembles for detection and prediction of Alzheimer's disease with a good between-cohort robustness</dc:title>
  <cp:lastModifiedBy>Hadi Ghahremannezhad</cp:lastModifiedBy>
  <cp:revision>19</cp:revision>
  <dcterms:modified xsi:type="dcterms:W3CDTF">2019-04-08T01:48:05Z</dcterms:modified>
</cp:coreProperties>
</file>